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1" r:id="rId2"/>
    <p:sldId id="256" r:id="rId3"/>
    <p:sldId id="262" r:id="rId4"/>
    <p:sldId id="265" r:id="rId5"/>
    <p:sldId id="263" r:id="rId6"/>
    <p:sldId id="264" r:id="rId7"/>
    <p:sldId id="266" r:id="rId8"/>
    <p:sldId id="267" r:id="rId9"/>
    <p:sldId id="269" r:id="rId10"/>
    <p:sldId id="268" r:id="rId1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792SR1n/UEXwwkknMUAokbhR5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36"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202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00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16" name="Google Shape;16;p11"/>
          <p:cNvPicPr preferRelativeResize="0"/>
          <p:nvPr/>
        </p:nvPicPr>
        <p:blipFill rotWithShape="1">
          <a:blip r:embed="rId14">
            <a:alphaModFix/>
          </a:blip>
          <a:srcRect/>
          <a:stretch/>
        </p:blipFill>
        <p:spPr>
          <a:xfrm>
            <a:off x="241298" y="223009"/>
            <a:ext cx="1308102" cy="13708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142"/>
        <p:cNvGrpSpPr/>
        <p:nvPr/>
      </p:nvGrpSpPr>
      <p:grpSpPr>
        <a:xfrm>
          <a:off x="0" y="0"/>
          <a:ext cx="0" cy="0"/>
          <a:chOff x="0" y="0"/>
          <a:chExt cx="0" cy="0"/>
        </a:xfrm>
      </p:grpSpPr>
      <p:sp>
        <p:nvSpPr>
          <p:cNvPr id="143" name="Google Shape;143;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4" name="Google Shape;144;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5" name="Google Shape;145;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46" name="Google Shape;146;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dirty="0"/>
          </a:p>
        </p:txBody>
      </p:sp>
      <p:pic>
        <p:nvPicPr>
          <p:cNvPr id="2" name="Picture 1">
            <a:extLst>
              <a:ext uri="{FF2B5EF4-FFF2-40B4-BE49-F238E27FC236}">
                <a16:creationId xmlns:a16="http://schemas.microsoft.com/office/drawing/2014/main" id="{07E6EC87-59FF-0B30-FE9B-4B6B7E25EEF2}"/>
              </a:ext>
            </a:extLst>
          </p:cNvPr>
          <p:cNvPicPr>
            <a:picLocks noChangeAspect="1"/>
          </p:cNvPicPr>
          <p:nvPr/>
        </p:nvPicPr>
        <p:blipFill>
          <a:blip r:embed="rId4"/>
          <a:stretch>
            <a:fillRect/>
          </a:stretch>
        </p:blipFill>
        <p:spPr>
          <a:xfrm>
            <a:off x="1849800" y="1173480"/>
            <a:ext cx="12993960" cy="84658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2282-9E83-ABFC-83E4-E7D54A80616A}"/>
              </a:ext>
            </a:extLst>
          </p:cNvPr>
          <p:cNvSpPr>
            <a:spLocks noGrp="1"/>
          </p:cNvSpPr>
          <p:nvPr>
            <p:ph type="ctrTitle"/>
          </p:nvPr>
        </p:nvSpPr>
        <p:spPr>
          <a:xfrm>
            <a:off x="6004560" y="2316480"/>
            <a:ext cx="2453640" cy="1283970"/>
          </a:xfrm>
        </p:spPr>
        <p:txBody>
          <a:bodyPr/>
          <a:lstStyle/>
          <a:p>
            <a:endParaRPr lang="en-IN"/>
          </a:p>
        </p:txBody>
      </p:sp>
      <p:pic>
        <p:nvPicPr>
          <p:cNvPr id="5" name="Picture 4">
            <a:extLst>
              <a:ext uri="{FF2B5EF4-FFF2-40B4-BE49-F238E27FC236}">
                <a16:creationId xmlns:a16="http://schemas.microsoft.com/office/drawing/2014/main" id="{04E28035-6AA3-26A6-572F-6BC8D24EA35F}"/>
              </a:ext>
            </a:extLst>
          </p:cNvPr>
          <p:cNvPicPr>
            <a:picLocks noChangeAspect="1"/>
          </p:cNvPicPr>
          <p:nvPr/>
        </p:nvPicPr>
        <p:blipFill>
          <a:blip r:embed="rId2"/>
          <a:stretch>
            <a:fillRect/>
          </a:stretch>
        </p:blipFill>
        <p:spPr>
          <a:xfrm>
            <a:off x="1600200" y="997902"/>
            <a:ext cx="14386560" cy="8823960"/>
          </a:xfrm>
          <a:prstGeom prst="rect">
            <a:avLst/>
          </a:prstGeom>
        </p:spPr>
      </p:pic>
      <p:sp>
        <p:nvSpPr>
          <p:cNvPr id="4" name="Slide Number Placeholder 3">
            <a:extLst>
              <a:ext uri="{FF2B5EF4-FFF2-40B4-BE49-F238E27FC236}">
                <a16:creationId xmlns:a16="http://schemas.microsoft.com/office/drawing/2014/main" id="{33FB2F43-BF30-D094-ADE2-1FFCD5EF2A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57702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89"/>
        <p:cNvGrpSpPr/>
        <p:nvPr/>
      </p:nvGrpSpPr>
      <p:grpSpPr>
        <a:xfrm>
          <a:off x="0" y="0"/>
          <a:ext cx="0" cy="0"/>
          <a:chOff x="0" y="0"/>
          <a:chExt cx="0" cy="0"/>
        </a:xfrm>
      </p:grpSpPr>
      <p:sp>
        <p:nvSpPr>
          <p:cNvPr id="90" name="Google Shape;90;p2"/>
          <p:cNvSpPr/>
          <p:nvPr/>
        </p:nvSpPr>
        <p:spPr>
          <a:xfrm>
            <a:off x="7436419" y="9258300"/>
            <a:ext cx="10851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 name="Title 3">
            <a:extLst>
              <a:ext uri="{FF2B5EF4-FFF2-40B4-BE49-F238E27FC236}">
                <a16:creationId xmlns:a16="http://schemas.microsoft.com/office/drawing/2014/main" id="{712DDD59-5A3A-6999-4257-CE2AC2C7E1C8}"/>
              </a:ext>
            </a:extLst>
          </p:cNvPr>
          <p:cNvSpPr>
            <a:spLocks noGrp="1"/>
          </p:cNvSpPr>
          <p:nvPr>
            <p:ph type="title"/>
          </p:nvPr>
        </p:nvSpPr>
        <p:spPr>
          <a:xfrm>
            <a:off x="457200" y="274638"/>
            <a:ext cx="14782800" cy="1143000"/>
          </a:xfrm>
        </p:spPr>
        <p:txBody>
          <a:bodyPr>
            <a:normAutofit/>
          </a:bodyPr>
          <a:lstStyle/>
          <a:p>
            <a:r>
              <a:rPr lang="en-US" dirty="0">
                <a:latin typeface="+mj-lt"/>
              </a:rPr>
              <a:t>How was the  time calculated in ancient days?</a:t>
            </a:r>
            <a:endParaRPr lang="en-IN" dirty="0">
              <a:latin typeface="+mj-lt"/>
            </a:endParaRPr>
          </a:p>
        </p:txBody>
      </p:sp>
      <p:sp>
        <p:nvSpPr>
          <p:cNvPr id="92" name="Google Shape;92;p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use/N Karunambigai/Social/SNS ACADEMY\</a:t>
            </a:r>
            <a:endParaRPr sz="1400" b="1" dirty="0">
              <a:solidFill>
                <a:schemeClr val="dk1"/>
              </a:solidFill>
              <a:latin typeface="Cambria"/>
              <a:ea typeface="Cambria"/>
              <a:cs typeface="Cambria"/>
              <a:sym typeface="Cambria"/>
            </a:endParaRPr>
          </a:p>
        </p:txBody>
      </p:sp>
      <p:sp>
        <p:nvSpPr>
          <p:cNvPr id="93" name="Google Shape;93;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2</a:t>
            </a:fld>
            <a:r>
              <a:rPr lang="en-US" sz="1400" dirty="0">
                <a:solidFill>
                  <a:schemeClr val="dk1"/>
                </a:solidFill>
                <a:latin typeface="Cambria"/>
                <a:ea typeface="Cambria"/>
                <a:cs typeface="Cambria"/>
                <a:sym typeface="Cambria"/>
              </a:rPr>
              <a:t>/29</a:t>
            </a:r>
            <a:endParaRPr sz="1400" dirty="0">
              <a:solidFill>
                <a:schemeClr val="dk1"/>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65C2E15A-42FD-A4FE-FB71-159A947F4984}"/>
              </a:ext>
            </a:extLst>
          </p:cNvPr>
          <p:cNvPicPr>
            <a:picLocks noChangeAspect="1"/>
          </p:cNvPicPr>
          <p:nvPr/>
        </p:nvPicPr>
        <p:blipFill>
          <a:blip r:embed="rId3"/>
          <a:stretch>
            <a:fillRect/>
          </a:stretch>
        </p:blipFill>
        <p:spPr>
          <a:xfrm>
            <a:off x="2164080" y="2560320"/>
            <a:ext cx="4571999" cy="5791200"/>
          </a:xfrm>
          <a:prstGeom prst="rect">
            <a:avLst/>
          </a:prstGeom>
        </p:spPr>
      </p:pic>
      <p:pic>
        <p:nvPicPr>
          <p:cNvPr id="3" name="Picture 2">
            <a:extLst>
              <a:ext uri="{FF2B5EF4-FFF2-40B4-BE49-F238E27FC236}">
                <a16:creationId xmlns:a16="http://schemas.microsoft.com/office/drawing/2014/main" id="{30B1B440-7485-588F-351C-A2BCA12360B4}"/>
              </a:ext>
            </a:extLst>
          </p:cNvPr>
          <p:cNvPicPr>
            <a:picLocks noChangeAspect="1"/>
          </p:cNvPicPr>
          <p:nvPr/>
        </p:nvPicPr>
        <p:blipFill>
          <a:blip r:embed="rId4"/>
          <a:stretch>
            <a:fillRect/>
          </a:stretch>
        </p:blipFill>
        <p:spPr>
          <a:xfrm>
            <a:off x="10128885" y="2063114"/>
            <a:ext cx="6806565" cy="6532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alpha val="73333"/>
          </a:srgbClr>
        </a:solidFill>
        <a:effectLst/>
      </p:bgPr>
    </p:bg>
    <p:spTree>
      <p:nvGrpSpPr>
        <p:cNvPr id="1" name="Shape 152"/>
        <p:cNvGrpSpPr/>
        <p:nvPr/>
      </p:nvGrpSpPr>
      <p:grpSpPr>
        <a:xfrm>
          <a:off x="0" y="0"/>
          <a:ext cx="0" cy="0"/>
          <a:chOff x="0" y="0"/>
          <a:chExt cx="0" cy="0"/>
        </a:xfrm>
      </p:grpSpPr>
      <p:sp>
        <p:nvSpPr>
          <p:cNvPr id="153" name="Google Shape;153;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4" name="Google Shape;154;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5" name="Google Shape;155;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3</a:t>
            </a:fld>
            <a:r>
              <a:rPr lang="en-US" sz="1400" dirty="0">
                <a:solidFill>
                  <a:schemeClr val="dk1"/>
                </a:solidFill>
                <a:latin typeface="Cambria"/>
                <a:ea typeface="Cambria"/>
                <a:cs typeface="Cambria"/>
                <a:sym typeface="Cambria"/>
              </a:rPr>
              <a:t>/29</a:t>
            </a:r>
            <a:endParaRPr sz="1400" dirty="0">
              <a:solidFill>
                <a:schemeClr val="dk1"/>
              </a:solidFill>
              <a:latin typeface="Cambria"/>
              <a:ea typeface="Cambria"/>
              <a:cs typeface="Cambria"/>
              <a:sym typeface="Cambria"/>
            </a:endParaRPr>
          </a:p>
        </p:txBody>
      </p:sp>
      <p:sp>
        <p:nvSpPr>
          <p:cNvPr id="156" name="Google Shape;156;p3"/>
          <p:cNvSpPr/>
          <p:nvPr/>
        </p:nvSpPr>
        <p:spPr>
          <a:xfrm>
            <a:off x="0" y="2107188"/>
            <a:ext cx="13544550" cy="646290"/>
          </a:xfrm>
          <a:prstGeom prst="rect">
            <a:avLst/>
          </a:prstGeom>
          <a:noFill/>
          <a:ln>
            <a:noFill/>
          </a:ln>
        </p:spPr>
        <p:txBody>
          <a:bodyPr spcFirstLastPara="1" wrap="square" lIns="91425" tIns="45700" rIns="91425" bIns="45700" anchor="t" anchorCtr="0">
            <a:spAutoFit/>
          </a:bodyPr>
          <a:lstStyle/>
          <a:p>
            <a:pPr algn="ctr">
              <a:buSzPts val="2800"/>
            </a:pPr>
            <a:r>
              <a:rPr lang="en-US" sz="3600" b="1" dirty="0">
                <a:solidFill>
                  <a:schemeClr val="dk1"/>
                </a:solidFill>
                <a:latin typeface="Cambria"/>
                <a:ea typeface="Cambria"/>
                <a:sym typeface="Cambria"/>
              </a:rPr>
              <a:t> </a:t>
            </a:r>
            <a:endParaRPr sz="3600" b="1" dirty="0">
              <a:solidFill>
                <a:schemeClr val="dk1"/>
              </a:solidFill>
              <a:latin typeface="Cambria"/>
              <a:ea typeface="Cambria"/>
              <a:sym typeface="Calibri"/>
            </a:endParaRPr>
          </a:p>
        </p:txBody>
      </p:sp>
      <p:sp>
        <p:nvSpPr>
          <p:cNvPr id="158" name="Google Shape;158;p3"/>
          <p:cNvSpPr txBox="1">
            <a:spLocks noGrp="1"/>
          </p:cNvSpPr>
          <p:nvPr>
            <p:ph type="ftr" idx="11"/>
          </p:nvPr>
        </p:nvSpPr>
        <p:spPr>
          <a:xfrm>
            <a:off x="4406363" y="9593520"/>
            <a:ext cx="7543800" cy="32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 /Social/N Karunambigai//SNS ACADEMY</a:t>
            </a:r>
            <a:endParaRPr sz="1400" b="1" dirty="0">
              <a:solidFill>
                <a:schemeClr val="dk1"/>
              </a:solidFill>
              <a:latin typeface="Cambria"/>
              <a:ea typeface="Cambria"/>
              <a:cs typeface="Cambria"/>
              <a:sym typeface="Cambria"/>
            </a:endParaRPr>
          </a:p>
        </p:txBody>
      </p:sp>
      <p:sp>
        <p:nvSpPr>
          <p:cNvPr id="2" name="Google Shape;156;p3">
            <a:extLst>
              <a:ext uri="{FF2B5EF4-FFF2-40B4-BE49-F238E27FC236}">
                <a16:creationId xmlns:a16="http://schemas.microsoft.com/office/drawing/2014/main" id="{9024A4BC-FBC4-FDE1-B582-BCD43D243D6C}"/>
              </a:ext>
            </a:extLst>
          </p:cNvPr>
          <p:cNvSpPr/>
          <p:nvPr/>
        </p:nvSpPr>
        <p:spPr>
          <a:xfrm>
            <a:off x="7200898" y="3657918"/>
            <a:ext cx="968216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600" b="1" i="0" u="none" strike="noStrike" cap="none" dirty="0">
                <a:solidFill>
                  <a:schemeClr val="dk1"/>
                </a:solidFill>
                <a:latin typeface="Cambria"/>
                <a:ea typeface="Cambria"/>
                <a:cs typeface="Cambria"/>
                <a:sym typeface="Cambria"/>
              </a:rPr>
              <a:t>    </a:t>
            </a:r>
            <a:endParaRPr sz="3600" b="0" i="0" u="none" strike="noStrike" cap="none" dirty="0">
              <a:solidFill>
                <a:schemeClr val="dk1"/>
              </a:solidFill>
              <a:latin typeface="Calibri"/>
              <a:ea typeface="Calibri"/>
              <a:cs typeface="Calibri"/>
              <a:sym typeface="Calibri"/>
            </a:endParaRPr>
          </a:p>
        </p:txBody>
      </p:sp>
      <p:sp>
        <p:nvSpPr>
          <p:cNvPr id="3" name="Rectangle 1">
            <a:extLst>
              <a:ext uri="{FF2B5EF4-FFF2-40B4-BE49-F238E27FC236}">
                <a16:creationId xmlns:a16="http://schemas.microsoft.com/office/drawing/2014/main" id="{8F2DDEEB-21AD-F130-0506-B797BB3DCB3A}"/>
              </a:ext>
            </a:extLst>
          </p:cNvPr>
          <p:cNvSpPr>
            <a:spLocks noChangeArrowheads="1"/>
          </p:cNvSpPr>
          <p:nvPr/>
        </p:nvSpPr>
        <p:spPr bwMode="auto">
          <a:xfrm>
            <a:off x="0" y="992901"/>
            <a:ext cx="17975774"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6283A"/>
                </a:solidFill>
                <a:effectLst/>
                <a:latin typeface="Roboto" panose="02000000000000000000" pitchFamily="2" charset="0"/>
              </a:rPr>
              <a:t>Who Made the First Calendar?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rPr>
              <a:t>Historians believe timekeeping goes as far back as the Neolithic period, but actual calendars weren’t around until the Bronze Age in 3100 BC. The Sumerians in Mesopotamia made the very first calendar, which divided a year into 12 lunar months, each consisting of 29 or 30 days.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B8465CD-E478-CF8D-6422-7DF23C5E45E8}"/>
              </a:ext>
            </a:extLst>
          </p:cNvPr>
          <p:cNvSpPr>
            <a:spLocks noChangeArrowheads="1"/>
          </p:cNvSpPr>
          <p:nvPr/>
        </p:nvSpPr>
        <p:spPr bwMode="auto">
          <a:xfrm>
            <a:off x="2236466" y="3209864"/>
            <a:ext cx="1550765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rPr>
              <a:t>The Sumerian calendar was very different from the one we use today. Here’s how: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One year had 360 days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A day was divided into 12 hours – 6 “daytime” hours and 6 “nighttime”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Wet and dry seasons were observed Each month had 29 </a:t>
            </a:r>
            <a:endParaRPr lang="en-US" altLang="en-US" sz="2800" dirty="0">
              <a:solidFill>
                <a:schemeClr val="tx1"/>
              </a:solidFill>
              <a:latin typeface="+mn-lt"/>
            </a:endParaRPr>
          </a:p>
          <a:p>
            <a:pPr lvl="0" eaLnBrk="0" fontAlgn="base" hangingPunct="0">
              <a:spcBef>
                <a:spcPct val="0"/>
              </a:spcBef>
              <a:spcAft>
                <a:spcPct val="0"/>
              </a:spcAft>
              <a:buClrTx/>
              <a:buFontTx/>
              <a:buChar char="•"/>
            </a:pPr>
            <a:r>
              <a:rPr lang="en-US" altLang="en-US" sz="2800" dirty="0">
                <a:solidFill>
                  <a:schemeClr val="tx1"/>
                </a:solidFill>
                <a:latin typeface="+mn-lt"/>
              </a:rPr>
              <a:t>There were no weeks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or 30 days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Holy days were observed on the 7th and 15th of the month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mn-lt"/>
              </a:rPr>
              <a:t>An extra month was added every four years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Who Made the First Calendar?">
            <a:extLst>
              <a:ext uri="{FF2B5EF4-FFF2-40B4-BE49-F238E27FC236}">
                <a16:creationId xmlns:a16="http://schemas.microsoft.com/office/drawing/2014/main" id="{39A5A380-F7C2-FC19-D8B8-04B2FADC8338}"/>
              </a:ext>
            </a:extLst>
          </p:cNvPr>
          <p:cNvSpPr>
            <a:spLocks noChangeAspect="1" noChangeArrowheads="1"/>
          </p:cNvSpPr>
          <p:nvPr/>
        </p:nvSpPr>
        <p:spPr bwMode="auto">
          <a:xfrm>
            <a:off x="85725" y="936625"/>
            <a:ext cx="242887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D15D-B22B-F2B0-F50D-C996264C3D98}"/>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702E3544-FA45-9816-2DA8-076D86321FF2}"/>
              </a:ext>
            </a:extLst>
          </p:cNvPr>
          <p:cNvSpPr>
            <a:spLocks noGrp="1"/>
          </p:cNvSpPr>
          <p:nvPr>
            <p:ph type="subTitle" idx="1"/>
          </p:nvPr>
        </p:nvSpPr>
        <p:spPr/>
        <p:txBody>
          <a:bodyPr/>
          <a:lstStyle/>
          <a:p>
            <a:endParaRPr lang="en-IN" dirty="0"/>
          </a:p>
        </p:txBody>
      </p:sp>
      <p:sp>
        <p:nvSpPr>
          <p:cNvPr id="4" name="Slide Number Placeholder 3">
            <a:extLst>
              <a:ext uri="{FF2B5EF4-FFF2-40B4-BE49-F238E27FC236}">
                <a16:creationId xmlns:a16="http://schemas.microsoft.com/office/drawing/2014/main" id="{FC66A0AC-20EB-B650-E983-86EA6FA81A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pic>
        <p:nvPicPr>
          <p:cNvPr id="6" name="Picture 5">
            <a:extLst>
              <a:ext uri="{FF2B5EF4-FFF2-40B4-BE49-F238E27FC236}">
                <a16:creationId xmlns:a16="http://schemas.microsoft.com/office/drawing/2014/main" id="{94ACBC49-676F-F4B6-31B8-247EC9B84169}"/>
              </a:ext>
            </a:extLst>
          </p:cNvPr>
          <p:cNvPicPr>
            <a:picLocks noChangeAspect="1"/>
          </p:cNvPicPr>
          <p:nvPr/>
        </p:nvPicPr>
        <p:blipFill>
          <a:blip r:embed="rId2"/>
          <a:stretch>
            <a:fillRect/>
          </a:stretch>
        </p:blipFill>
        <p:spPr>
          <a:xfrm>
            <a:off x="1645920" y="198754"/>
            <a:ext cx="14249399" cy="9440546"/>
          </a:xfrm>
          <a:prstGeom prst="rect">
            <a:avLst/>
          </a:prstGeom>
        </p:spPr>
      </p:pic>
      <p:sp>
        <p:nvSpPr>
          <p:cNvPr id="8" name="TextBox 7">
            <a:extLst>
              <a:ext uri="{FF2B5EF4-FFF2-40B4-BE49-F238E27FC236}">
                <a16:creationId xmlns:a16="http://schemas.microsoft.com/office/drawing/2014/main" id="{FAC3DBFD-7840-DB3C-95B3-06182AAD57DD}"/>
              </a:ext>
            </a:extLst>
          </p:cNvPr>
          <p:cNvSpPr txBox="1"/>
          <p:nvPr/>
        </p:nvSpPr>
        <p:spPr>
          <a:xfrm rot="10800000" flipV="1">
            <a:off x="4429320" y="8921635"/>
            <a:ext cx="10475400" cy="307777"/>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 /Social/N </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//SNS ACADEMY</a:t>
            </a:r>
          </a:p>
        </p:txBody>
      </p:sp>
    </p:spTree>
    <p:extLst>
      <p:ext uri="{BB962C8B-B14F-4D97-AF65-F5344CB8AC3E}">
        <p14:creationId xmlns:p14="http://schemas.microsoft.com/office/powerpoint/2010/main" val="135011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89"/>
        <p:cNvGrpSpPr/>
        <p:nvPr/>
      </p:nvGrpSpPr>
      <p:grpSpPr>
        <a:xfrm>
          <a:off x="0" y="0"/>
          <a:ext cx="0" cy="0"/>
          <a:chOff x="0" y="0"/>
          <a:chExt cx="0" cy="0"/>
        </a:xfrm>
      </p:grpSpPr>
      <p:sp>
        <p:nvSpPr>
          <p:cNvPr id="90" name="Google Shape;90;p2"/>
          <p:cNvSpPr/>
          <p:nvPr/>
        </p:nvSpPr>
        <p:spPr>
          <a:xfrm>
            <a:off x="7436419" y="9258300"/>
            <a:ext cx="10851600" cy="10356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2" name="Google Shape;92;p2"/>
          <p:cNvSpPr txBox="1">
            <a:spLocks noGrp="1"/>
          </p:cNvSpPr>
          <p:nvPr>
            <p:ph type="ftr" idx="11"/>
          </p:nvPr>
        </p:nvSpPr>
        <p:spPr>
          <a:xfrm>
            <a:off x="4330162" y="9637661"/>
            <a:ext cx="7983757" cy="3209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/Social/SNS ACADEMY</a:t>
            </a:r>
            <a:endParaRPr sz="1400" b="1" dirty="0">
              <a:solidFill>
                <a:schemeClr val="dk1"/>
              </a:solidFill>
              <a:latin typeface="Cambria"/>
              <a:ea typeface="Cambria"/>
              <a:cs typeface="Cambria"/>
              <a:sym typeface="Cambria"/>
            </a:endParaRPr>
          </a:p>
        </p:txBody>
      </p:sp>
      <p:sp>
        <p:nvSpPr>
          <p:cNvPr id="93" name="Google Shape;9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5</a:t>
            </a:fld>
            <a:r>
              <a:rPr lang="en-US" sz="1400">
                <a:solidFill>
                  <a:schemeClr val="dk1"/>
                </a:solidFill>
                <a:latin typeface="Cambria"/>
                <a:ea typeface="Cambria"/>
                <a:cs typeface="Cambria"/>
                <a:sym typeface="Cambria"/>
              </a:rPr>
              <a:t>/29</a:t>
            </a:r>
            <a:endParaRPr sz="1400">
              <a:solidFill>
                <a:schemeClr val="dk1"/>
              </a:solidFill>
              <a:latin typeface="Cambria"/>
              <a:ea typeface="Cambria"/>
              <a:cs typeface="Cambria"/>
              <a:sym typeface="Cambria"/>
            </a:endParaRPr>
          </a:p>
        </p:txBody>
      </p:sp>
      <p:pic>
        <p:nvPicPr>
          <p:cNvPr id="3" name="Picture 2">
            <a:extLst>
              <a:ext uri="{FF2B5EF4-FFF2-40B4-BE49-F238E27FC236}">
                <a16:creationId xmlns:a16="http://schemas.microsoft.com/office/drawing/2014/main" id="{EB9EE544-8C64-6163-583C-7332DCC95480}"/>
              </a:ext>
            </a:extLst>
          </p:cNvPr>
          <p:cNvPicPr>
            <a:picLocks noChangeAspect="1"/>
          </p:cNvPicPr>
          <p:nvPr/>
        </p:nvPicPr>
        <p:blipFill>
          <a:blip r:embed="rId3"/>
          <a:stretch>
            <a:fillRect/>
          </a:stretch>
        </p:blipFill>
        <p:spPr>
          <a:xfrm>
            <a:off x="2326957" y="1383017"/>
            <a:ext cx="14274165" cy="7520965"/>
          </a:xfrm>
          <a:prstGeom prst="rect">
            <a:avLst/>
          </a:prstGeom>
        </p:spPr>
      </p:pic>
    </p:spTree>
    <p:extLst>
      <p:ext uri="{BB962C8B-B14F-4D97-AF65-F5344CB8AC3E}">
        <p14:creationId xmlns:p14="http://schemas.microsoft.com/office/powerpoint/2010/main" val="354845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alpha val="73333"/>
          </a:srgbClr>
        </a:solidFill>
        <a:effectLst/>
      </p:bgPr>
    </p:bg>
    <p:spTree>
      <p:nvGrpSpPr>
        <p:cNvPr id="1" name="Shape 152"/>
        <p:cNvGrpSpPr/>
        <p:nvPr/>
      </p:nvGrpSpPr>
      <p:grpSpPr>
        <a:xfrm>
          <a:off x="0" y="0"/>
          <a:ext cx="0" cy="0"/>
          <a:chOff x="0" y="0"/>
          <a:chExt cx="0" cy="0"/>
        </a:xfrm>
      </p:grpSpPr>
      <p:sp>
        <p:nvSpPr>
          <p:cNvPr id="153" name="Google Shape;153;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/29</a:t>
            </a:r>
            <a:endParaRPr sz="1400">
              <a:solidFill>
                <a:schemeClr val="dk1"/>
              </a:solidFill>
              <a:latin typeface="Cambria"/>
              <a:ea typeface="Cambria"/>
              <a:cs typeface="Cambria"/>
              <a:sym typeface="Cambria"/>
            </a:endParaRPr>
          </a:p>
        </p:txBody>
      </p:sp>
      <p:sp>
        <p:nvSpPr>
          <p:cNvPr id="158" name="Google Shape;158;p3"/>
          <p:cNvSpPr txBox="1">
            <a:spLocks noGrp="1"/>
          </p:cNvSpPr>
          <p:nvPr>
            <p:ph type="ftr" idx="11"/>
          </p:nvPr>
        </p:nvSpPr>
        <p:spPr>
          <a:xfrm>
            <a:off x="4330163" y="9637661"/>
            <a:ext cx="7543800" cy="321000"/>
          </a:xfrm>
          <a:prstGeom prst="rect">
            <a:avLst/>
          </a:prstGeom>
          <a:noFill/>
          <a:ln>
            <a:noFill/>
          </a:ln>
        </p:spPr>
        <p:txBody>
          <a:bodyPr spcFirstLastPara="1" wrap="square" lIns="91425" tIns="45700" rIns="91425" bIns="45700" anchor="ctr" anchorCtr="0">
            <a:noAutofit/>
          </a:bodyPr>
          <a:lstStyle/>
          <a:p>
            <a:pPr lvl="0"/>
            <a:r>
              <a:rPr lang="en-US" sz="1400" b="1" dirty="0">
                <a:solidFill>
                  <a:schemeClr val="dk1"/>
                </a:solidFill>
                <a:latin typeface="Cambria"/>
                <a:ea typeface="Cambria"/>
                <a:cs typeface="Cambria"/>
                <a:sym typeface="Cambria"/>
              </a:rPr>
              <a:t>Calendars We use Social/</a:t>
            </a:r>
            <a:r>
              <a:rPr lang="en-US" sz="1400" b="1" dirty="0" err="1">
                <a:solidFill>
                  <a:schemeClr val="dk1"/>
                </a:solidFill>
                <a:latin typeface="Cambria"/>
                <a:ea typeface="Cambria"/>
                <a:cs typeface="Cambria"/>
                <a:sym typeface="Cambria"/>
              </a:rPr>
              <a:t>NKarunambigai</a:t>
            </a:r>
            <a:r>
              <a:rPr lang="en-US" sz="1400" b="1" dirty="0">
                <a:solidFill>
                  <a:schemeClr val="dk1"/>
                </a:solidFill>
                <a:latin typeface="Cambria"/>
                <a:ea typeface="Cambria"/>
                <a:cs typeface="Cambria"/>
                <a:sym typeface="Cambria"/>
              </a:rPr>
              <a:t>/SNS ACADEMY</a:t>
            </a:r>
            <a:endParaRPr sz="1400" b="1" dirty="0">
              <a:solidFill>
                <a:schemeClr val="dk1"/>
              </a:solidFill>
              <a:latin typeface="Cambria"/>
              <a:ea typeface="Cambria"/>
              <a:cs typeface="Cambria"/>
              <a:sym typeface="Cambria"/>
            </a:endParaRPr>
          </a:p>
        </p:txBody>
      </p:sp>
      <p:sp>
        <p:nvSpPr>
          <p:cNvPr id="2" name="Google Shape;156;p3">
            <a:extLst>
              <a:ext uri="{FF2B5EF4-FFF2-40B4-BE49-F238E27FC236}">
                <a16:creationId xmlns:a16="http://schemas.microsoft.com/office/drawing/2014/main" id="{9024A4BC-FBC4-FDE1-B582-BCD43D243D6C}"/>
              </a:ext>
            </a:extLst>
          </p:cNvPr>
          <p:cNvSpPr/>
          <p:nvPr/>
        </p:nvSpPr>
        <p:spPr>
          <a:xfrm>
            <a:off x="7200898" y="3657918"/>
            <a:ext cx="968216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600" b="1" i="0" u="none" strike="noStrike" cap="none" dirty="0">
                <a:solidFill>
                  <a:schemeClr val="dk1"/>
                </a:solidFill>
                <a:latin typeface="Cambria"/>
                <a:ea typeface="Cambria"/>
                <a:cs typeface="Cambria"/>
                <a:sym typeface="Cambria"/>
              </a:rPr>
              <a:t>    </a:t>
            </a:r>
            <a:endParaRPr sz="36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BB020F6D-006D-3461-762F-17BDA6934DE9}"/>
              </a:ext>
            </a:extLst>
          </p:cNvPr>
          <p:cNvPicPr>
            <a:picLocks noChangeAspect="1"/>
          </p:cNvPicPr>
          <p:nvPr/>
        </p:nvPicPr>
        <p:blipFill>
          <a:blip r:embed="rId3"/>
          <a:stretch>
            <a:fillRect/>
          </a:stretch>
        </p:blipFill>
        <p:spPr>
          <a:xfrm>
            <a:off x="1536859" y="1615440"/>
            <a:ext cx="14769941" cy="6857047"/>
          </a:xfrm>
          <a:prstGeom prst="rect">
            <a:avLst/>
          </a:prstGeom>
        </p:spPr>
      </p:pic>
    </p:spTree>
    <p:extLst>
      <p:ext uri="{BB962C8B-B14F-4D97-AF65-F5344CB8AC3E}">
        <p14:creationId xmlns:p14="http://schemas.microsoft.com/office/powerpoint/2010/main" val="390460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A79C-33EC-D77C-14B3-9C23068AF3D8}"/>
              </a:ext>
            </a:extLst>
          </p:cNvPr>
          <p:cNvSpPr>
            <a:spLocks noGrp="1"/>
          </p:cNvSpPr>
          <p:nvPr>
            <p:ph type="ctrTitle"/>
          </p:nvPr>
        </p:nvSpPr>
        <p:spPr>
          <a:xfrm>
            <a:off x="3672840" y="2621280"/>
            <a:ext cx="4785360" cy="979170"/>
          </a:xfrm>
        </p:spPr>
        <p:txBody>
          <a:bodyPr/>
          <a:lstStyle/>
          <a:p>
            <a:endParaRPr lang="en-IN" dirty="0"/>
          </a:p>
        </p:txBody>
      </p:sp>
      <p:sp>
        <p:nvSpPr>
          <p:cNvPr id="3" name="Subtitle 2">
            <a:extLst>
              <a:ext uri="{FF2B5EF4-FFF2-40B4-BE49-F238E27FC236}">
                <a16:creationId xmlns:a16="http://schemas.microsoft.com/office/drawing/2014/main" id="{754252F0-D11D-C00D-F86E-E271FD93F735}"/>
              </a:ext>
            </a:extLst>
          </p:cNvPr>
          <p:cNvSpPr>
            <a:spLocks noGrp="1"/>
          </p:cNvSpPr>
          <p:nvPr>
            <p:ph type="subTitle" idx="1"/>
          </p:nvPr>
        </p:nvSpPr>
        <p:spPr>
          <a:xfrm>
            <a:off x="4678680" y="4175760"/>
            <a:ext cx="3093720" cy="1463040"/>
          </a:xfrm>
        </p:spPr>
        <p:txBody>
          <a:bodyPr/>
          <a:lstStyle/>
          <a:p>
            <a:endParaRPr lang="en-IN" dirty="0"/>
          </a:p>
        </p:txBody>
      </p:sp>
      <p:sp>
        <p:nvSpPr>
          <p:cNvPr id="4" name="Slide Number Placeholder 3">
            <a:extLst>
              <a:ext uri="{FF2B5EF4-FFF2-40B4-BE49-F238E27FC236}">
                <a16:creationId xmlns:a16="http://schemas.microsoft.com/office/drawing/2014/main" id="{9DB9DE87-9B4F-DA8D-6316-7189AB55F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6" name="Picture 5">
            <a:extLst>
              <a:ext uri="{FF2B5EF4-FFF2-40B4-BE49-F238E27FC236}">
                <a16:creationId xmlns:a16="http://schemas.microsoft.com/office/drawing/2014/main" id="{977BF44F-45DD-AE5D-77AA-596B31956176}"/>
              </a:ext>
            </a:extLst>
          </p:cNvPr>
          <p:cNvPicPr>
            <a:picLocks noChangeAspect="1"/>
          </p:cNvPicPr>
          <p:nvPr/>
        </p:nvPicPr>
        <p:blipFill>
          <a:blip r:embed="rId2"/>
          <a:stretch>
            <a:fillRect/>
          </a:stretch>
        </p:blipFill>
        <p:spPr>
          <a:xfrm>
            <a:off x="1676400" y="1752601"/>
            <a:ext cx="14249400" cy="7818119"/>
          </a:xfrm>
          <a:prstGeom prst="rect">
            <a:avLst/>
          </a:prstGeom>
        </p:spPr>
      </p:pic>
      <p:sp>
        <p:nvSpPr>
          <p:cNvPr id="8" name="TextBox 7">
            <a:extLst>
              <a:ext uri="{FF2B5EF4-FFF2-40B4-BE49-F238E27FC236}">
                <a16:creationId xmlns:a16="http://schemas.microsoft.com/office/drawing/2014/main" id="{8461E05C-F552-2AB5-C708-D4936641B28E}"/>
              </a:ext>
            </a:extLst>
          </p:cNvPr>
          <p:cNvSpPr txBox="1"/>
          <p:nvPr/>
        </p:nvSpPr>
        <p:spPr>
          <a:xfrm>
            <a:off x="4877027" y="8987899"/>
            <a:ext cx="11406430" cy="307777"/>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1400" b="1" dirty="0">
                <a:solidFill>
                  <a:schemeClr val="dk1"/>
                </a:solidFill>
                <a:latin typeface="Cambria"/>
                <a:ea typeface="Cambria"/>
                <a:cs typeface="Cambria"/>
                <a:sym typeface="Cambria"/>
              </a:rPr>
              <a:t>Calendars We use/</a:t>
            </a:r>
            <a:r>
              <a:rPr lang="en-US" sz="1400" b="1" dirty="0" err="1">
                <a:solidFill>
                  <a:schemeClr val="dk1"/>
                </a:solidFill>
                <a:latin typeface="Cambria"/>
                <a:ea typeface="Cambria"/>
                <a:cs typeface="Cambria"/>
                <a:sym typeface="Cambria"/>
              </a:rPr>
              <a:t>Karunambigai</a:t>
            </a:r>
            <a:r>
              <a:rPr lang="en-US" sz="1400" b="1" dirty="0">
                <a:solidFill>
                  <a:schemeClr val="dk1"/>
                </a:solidFill>
                <a:latin typeface="Cambria"/>
                <a:ea typeface="Cambria"/>
                <a:cs typeface="Cambria"/>
                <a:sym typeface="Cambria"/>
              </a:rPr>
              <a:t>/Social/SNS ACADEMY</a:t>
            </a:r>
          </a:p>
        </p:txBody>
      </p:sp>
    </p:spTree>
    <p:extLst>
      <p:ext uri="{BB962C8B-B14F-4D97-AF65-F5344CB8AC3E}">
        <p14:creationId xmlns:p14="http://schemas.microsoft.com/office/powerpoint/2010/main" val="239283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ADED-6E57-EAE0-36BD-5D5B375B3517}"/>
              </a:ext>
            </a:extLst>
          </p:cNvPr>
          <p:cNvSpPr>
            <a:spLocks noGrp="1"/>
          </p:cNvSpPr>
          <p:nvPr>
            <p:ph type="ctrTitle"/>
          </p:nvPr>
        </p:nvSpPr>
        <p:spPr>
          <a:xfrm>
            <a:off x="4008120" y="2560320"/>
            <a:ext cx="4450080" cy="1040130"/>
          </a:xfrm>
        </p:spPr>
        <p:txBody>
          <a:bodyPr/>
          <a:lstStyle/>
          <a:p>
            <a:endParaRPr lang="en-IN" dirty="0"/>
          </a:p>
        </p:txBody>
      </p:sp>
      <p:sp>
        <p:nvSpPr>
          <p:cNvPr id="3" name="Subtitle 2">
            <a:extLst>
              <a:ext uri="{FF2B5EF4-FFF2-40B4-BE49-F238E27FC236}">
                <a16:creationId xmlns:a16="http://schemas.microsoft.com/office/drawing/2014/main" id="{C8D8DFFF-10F9-9C74-B702-6876C464C50C}"/>
              </a:ext>
            </a:extLst>
          </p:cNvPr>
          <p:cNvSpPr>
            <a:spLocks noGrp="1"/>
          </p:cNvSpPr>
          <p:nvPr>
            <p:ph type="subTitle" idx="1"/>
          </p:nvPr>
        </p:nvSpPr>
        <p:spPr>
          <a:xfrm>
            <a:off x="4709160" y="4968240"/>
            <a:ext cx="3063240" cy="670560"/>
          </a:xfrm>
        </p:spPr>
        <p:txBody>
          <a:bodyPr/>
          <a:lstStyle/>
          <a:p>
            <a:endParaRPr lang="en-IN" dirty="0"/>
          </a:p>
        </p:txBody>
      </p:sp>
      <p:sp>
        <p:nvSpPr>
          <p:cNvPr id="4" name="Slide Number Placeholder 3">
            <a:extLst>
              <a:ext uri="{FF2B5EF4-FFF2-40B4-BE49-F238E27FC236}">
                <a16:creationId xmlns:a16="http://schemas.microsoft.com/office/drawing/2014/main" id="{40CAFAFA-8D04-C64F-FFD6-893BF82825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6" name="Picture 5">
            <a:extLst>
              <a:ext uri="{FF2B5EF4-FFF2-40B4-BE49-F238E27FC236}">
                <a16:creationId xmlns:a16="http://schemas.microsoft.com/office/drawing/2014/main" id="{869C1523-64E4-8FA3-DB77-C3BF210E3FA9}"/>
              </a:ext>
            </a:extLst>
          </p:cNvPr>
          <p:cNvPicPr>
            <a:picLocks noChangeAspect="1"/>
          </p:cNvPicPr>
          <p:nvPr/>
        </p:nvPicPr>
        <p:blipFill>
          <a:blip r:embed="rId2"/>
          <a:stretch>
            <a:fillRect/>
          </a:stretch>
        </p:blipFill>
        <p:spPr>
          <a:xfrm>
            <a:off x="1783081" y="1261428"/>
            <a:ext cx="14523719" cy="8084184"/>
          </a:xfrm>
          <a:prstGeom prst="rect">
            <a:avLst/>
          </a:prstGeom>
        </p:spPr>
      </p:pic>
    </p:spTree>
    <p:extLst>
      <p:ext uri="{BB962C8B-B14F-4D97-AF65-F5344CB8AC3E}">
        <p14:creationId xmlns:p14="http://schemas.microsoft.com/office/powerpoint/2010/main" val="80952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298F-0048-1CA4-9469-3527786D2C8F}"/>
              </a:ext>
            </a:extLst>
          </p:cNvPr>
          <p:cNvSpPr>
            <a:spLocks noGrp="1"/>
          </p:cNvSpPr>
          <p:nvPr>
            <p:ph type="ctrTitle"/>
          </p:nvPr>
        </p:nvSpPr>
        <p:spPr>
          <a:xfrm>
            <a:off x="5166360" y="2130425"/>
            <a:ext cx="9037320" cy="1470025"/>
          </a:xfrm>
        </p:spPr>
        <p:txBody>
          <a:bodyPr/>
          <a:lstStyle/>
          <a:p>
            <a:r>
              <a:rPr lang="en-US" dirty="0"/>
              <a:t>Calendars we use</a:t>
            </a:r>
            <a:endParaRPr lang="en-IN" dirty="0"/>
          </a:p>
        </p:txBody>
      </p:sp>
      <p:sp>
        <p:nvSpPr>
          <p:cNvPr id="3" name="Subtitle 2">
            <a:extLst>
              <a:ext uri="{FF2B5EF4-FFF2-40B4-BE49-F238E27FC236}">
                <a16:creationId xmlns:a16="http://schemas.microsoft.com/office/drawing/2014/main" id="{55C65384-5B59-04F3-86C4-4FD893ACA91F}"/>
              </a:ext>
            </a:extLst>
          </p:cNvPr>
          <p:cNvSpPr>
            <a:spLocks noGrp="1"/>
          </p:cNvSpPr>
          <p:nvPr>
            <p:ph type="subTitle" idx="1"/>
          </p:nvPr>
        </p:nvSpPr>
        <p:spPr>
          <a:xfrm>
            <a:off x="4236720" y="3886200"/>
            <a:ext cx="8549640" cy="1752600"/>
          </a:xfrm>
        </p:spPr>
        <p:txBody>
          <a:bodyPr/>
          <a:lstStyle/>
          <a:p>
            <a:r>
              <a:rPr lang="en-IN" dirty="0"/>
              <a:t>https://youtu.be/5SJvSNGz0Zw</a:t>
            </a:r>
          </a:p>
        </p:txBody>
      </p:sp>
      <p:sp>
        <p:nvSpPr>
          <p:cNvPr id="4" name="Slide Number Placeholder 3">
            <a:extLst>
              <a:ext uri="{FF2B5EF4-FFF2-40B4-BE49-F238E27FC236}">
                <a16:creationId xmlns:a16="http://schemas.microsoft.com/office/drawing/2014/main" id="{1CA66943-68EA-1D3D-5304-B9227A67B0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3461795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232</Words>
  <Application>Microsoft Office PowerPoint</Application>
  <PresentationFormat>Custom</PresentationFormat>
  <Paragraphs>34</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Roboto</vt:lpstr>
      <vt:lpstr>Office Theme</vt:lpstr>
      <vt:lpstr>PowerPoint Presentation</vt:lpstr>
      <vt:lpstr>How was the  time calculated in ancient days?</vt:lpstr>
      <vt:lpstr>PowerPoint Presentation</vt:lpstr>
      <vt:lpstr>PowerPoint Presentation</vt:lpstr>
      <vt:lpstr>PowerPoint Presentation</vt:lpstr>
      <vt:lpstr>PowerPoint Presentation</vt:lpstr>
      <vt:lpstr>PowerPoint Presentation</vt:lpstr>
      <vt:lpstr>PowerPoint Presentation</vt:lpstr>
      <vt:lpstr>Calendars we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karunatharun@gmail.com</cp:lastModifiedBy>
  <cp:revision>10</cp:revision>
  <dcterms:created xsi:type="dcterms:W3CDTF">2006-08-16T00:00:00Z</dcterms:created>
  <dcterms:modified xsi:type="dcterms:W3CDTF">2023-06-12T09:24:35Z</dcterms:modified>
</cp:coreProperties>
</file>